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7" r:id="rId5"/>
    <p:sldId id="444" r:id="rId6"/>
    <p:sldId id="445" r:id="rId7"/>
    <p:sldId id="446" r:id="rId8"/>
    <p:sldId id="447" r:id="rId9"/>
    <p:sldId id="451" r:id="rId10"/>
  </p:sldIdLst>
  <p:sldSz cx="9144000" cy="6858000" type="screen4x3"/>
  <p:notesSz cx="9926638" cy="6797675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06A"/>
    <a:srgbClr val="242268"/>
    <a:srgbClr val="E6E6E6"/>
    <a:srgbClr val="6E6389"/>
    <a:srgbClr val="D7D3DA"/>
    <a:srgbClr val="211F52"/>
    <a:srgbClr val="19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3120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4301543" cy="341064"/>
          </a:xfrm>
          <a:prstGeom prst="rect">
            <a:avLst/>
          </a:prstGeom>
        </p:spPr>
        <p:txBody>
          <a:bodyPr vert="horz" lIns="92662" tIns="46331" rIns="92662" bIns="46331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801" y="4"/>
            <a:ext cx="4301543" cy="341064"/>
          </a:xfrm>
          <a:prstGeom prst="rect">
            <a:avLst/>
          </a:prstGeom>
        </p:spPr>
        <p:txBody>
          <a:bodyPr vert="horz" lIns="92662" tIns="46331" rIns="92662" bIns="46331" rtlCol="0"/>
          <a:lstStyle>
            <a:lvl1pPr algn="r">
              <a:defRPr sz="1200"/>
            </a:lvl1pPr>
          </a:lstStyle>
          <a:p>
            <a:fld id="{BE2CFDD1-4D19-4F75-8DAA-09285EAC2232}" type="datetimeFigureOut">
              <a:rPr lang="fr-FR" smtClean="0"/>
              <a:t>26/03/2024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6456614"/>
            <a:ext cx="4301543" cy="341063"/>
          </a:xfrm>
          <a:prstGeom prst="rect">
            <a:avLst/>
          </a:prstGeom>
        </p:spPr>
        <p:txBody>
          <a:bodyPr vert="horz" lIns="92662" tIns="46331" rIns="92662" bIns="46331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801" y="6456614"/>
            <a:ext cx="4301543" cy="341063"/>
          </a:xfrm>
          <a:prstGeom prst="rect">
            <a:avLst/>
          </a:prstGeom>
        </p:spPr>
        <p:txBody>
          <a:bodyPr vert="horz" lIns="92662" tIns="46331" rIns="92662" bIns="46331" rtlCol="0" anchor="b"/>
          <a:lstStyle>
            <a:lvl1pPr algn="r">
              <a:defRPr sz="1200"/>
            </a:lvl1pPr>
          </a:lstStyle>
          <a:p>
            <a:fld id="{EF4702F9-A98C-4451-A17B-9A16A368C11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472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4301543" cy="341064"/>
          </a:xfrm>
          <a:prstGeom prst="rect">
            <a:avLst/>
          </a:prstGeom>
        </p:spPr>
        <p:txBody>
          <a:bodyPr vert="horz" lIns="92662" tIns="46331" rIns="92662" bIns="46331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801" y="4"/>
            <a:ext cx="4301543" cy="341064"/>
          </a:xfrm>
          <a:prstGeom prst="rect">
            <a:avLst/>
          </a:prstGeom>
        </p:spPr>
        <p:txBody>
          <a:bodyPr vert="horz" lIns="92662" tIns="46331" rIns="92662" bIns="46331" rtlCol="0"/>
          <a:lstStyle>
            <a:lvl1pPr algn="r">
              <a:defRPr sz="1200"/>
            </a:lvl1pPr>
          </a:lstStyle>
          <a:p>
            <a:fld id="{CFE99211-2D2E-4A0C-9967-2951BFFF9E52}" type="datetimeFigureOut">
              <a:rPr lang="fr-FR" smtClean="0"/>
              <a:t>26/03/2024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50900"/>
            <a:ext cx="3059112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62" tIns="46331" rIns="92662" bIns="46331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665" y="3271385"/>
            <a:ext cx="7941310" cy="2676586"/>
          </a:xfrm>
          <a:prstGeom prst="rect">
            <a:avLst/>
          </a:prstGeom>
        </p:spPr>
        <p:txBody>
          <a:bodyPr vert="horz" lIns="92662" tIns="46331" rIns="92662" bIns="46331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6456614"/>
            <a:ext cx="4301543" cy="341063"/>
          </a:xfrm>
          <a:prstGeom prst="rect">
            <a:avLst/>
          </a:prstGeom>
        </p:spPr>
        <p:txBody>
          <a:bodyPr vert="horz" lIns="92662" tIns="46331" rIns="92662" bIns="46331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801" y="6456614"/>
            <a:ext cx="4301543" cy="341063"/>
          </a:xfrm>
          <a:prstGeom prst="rect">
            <a:avLst/>
          </a:prstGeom>
        </p:spPr>
        <p:txBody>
          <a:bodyPr vert="horz" lIns="92662" tIns="46331" rIns="92662" bIns="46331" rtlCol="0" anchor="b"/>
          <a:lstStyle>
            <a:lvl1pPr algn="r">
              <a:defRPr sz="1200"/>
            </a:lvl1pPr>
          </a:lstStyle>
          <a:p>
            <a:fld id="{08C14970-2474-4306-B502-73D0B1AF680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23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83277" y="-111033"/>
            <a:ext cx="9597687" cy="6273344"/>
          </a:xfrm>
          <a:prstGeom prst="rect">
            <a:avLst/>
          </a:prstGeom>
          <a:solidFill>
            <a:srgbClr val="211F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oppins"/>
                <a:cs typeface="Poppins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6E6389"/>
                </a:solidFill>
                <a:latin typeface="Poppins"/>
                <a:cs typeface="Poppi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1940167" y="6505921"/>
            <a:ext cx="0" cy="289741"/>
          </a:xfrm>
          <a:prstGeom prst="line">
            <a:avLst/>
          </a:prstGeom>
          <a:ln w="12700" cmpd="sng">
            <a:solidFill>
              <a:srgbClr val="211F5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16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48471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58240"/>
            <a:ext cx="8229600" cy="496792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000">
                <a:solidFill>
                  <a:srgbClr val="404040"/>
                </a:solidFill>
              </a:defRPr>
            </a:lvl2pPr>
            <a:lvl3pPr>
              <a:defRPr sz="1800">
                <a:solidFill>
                  <a:srgbClr val="404040"/>
                </a:solidFill>
              </a:defRPr>
            </a:lvl3pPr>
            <a:lvl4pPr>
              <a:defRPr sz="1600">
                <a:solidFill>
                  <a:srgbClr val="404040"/>
                </a:solidFill>
              </a:defRPr>
            </a:lvl4pPr>
            <a:lvl5pPr>
              <a:defRPr sz="1600">
                <a:solidFill>
                  <a:srgbClr val="404040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45126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04040"/>
                </a:solidFill>
              </a:defRPr>
            </a:lvl1pPr>
            <a:lvl2pPr>
              <a:defRPr sz="1800">
                <a:solidFill>
                  <a:srgbClr val="404040"/>
                </a:solidFill>
              </a:defRPr>
            </a:lvl2pPr>
            <a:lvl3pPr>
              <a:defRPr sz="1600">
                <a:solidFill>
                  <a:srgbClr val="404040"/>
                </a:solidFill>
              </a:defRPr>
            </a:lvl3pPr>
            <a:lvl4pPr>
              <a:defRPr sz="1400">
                <a:solidFill>
                  <a:srgbClr val="404040"/>
                </a:solidFill>
              </a:defRPr>
            </a:lvl4pPr>
            <a:lvl5pPr>
              <a:defRPr sz="14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04040"/>
                </a:solidFill>
              </a:defRPr>
            </a:lvl1pPr>
            <a:lvl2pPr>
              <a:defRPr sz="1800">
                <a:solidFill>
                  <a:srgbClr val="404040"/>
                </a:solidFill>
              </a:defRPr>
            </a:lvl2pPr>
            <a:lvl3pPr>
              <a:defRPr sz="1600">
                <a:solidFill>
                  <a:srgbClr val="404040"/>
                </a:solidFill>
              </a:defRPr>
            </a:lvl3pPr>
            <a:lvl4pPr>
              <a:defRPr sz="1400">
                <a:solidFill>
                  <a:srgbClr val="404040"/>
                </a:solidFill>
              </a:defRPr>
            </a:lvl4pPr>
            <a:lvl5pPr>
              <a:defRPr sz="14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0754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1">
                <a:solidFill>
                  <a:srgbClr val="C300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404040"/>
                </a:solidFill>
              </a:defRPr>
            </a:lvl1pPr>
            <a:lvl2pPr>
              <a:defRPr sz="1600">
                <a:solidFill>
                  <a:srgbClr val="404040"/>
                </a:solidFill>
              </a:defRPr>
            </a:lvl2pPr>
            <a:lvl3pPr>
              <a:defRPr sz="1400">
                <a:solidFill>
                  <a:srgbClr val="404040"/>
                </a:solidFill>
              </a:defRPr>
            </a:lvl3pPr>
            <a:lvl4pPr>
              <a:defRPr sz="1200">
                <a:solidFill>
                  <a:srgbClr val="404040"/>
                </a:solidFill>
              </a:defRPr>
            </a:lvl4pPr>
            <a:lvl5pPr>
              <a:defRPr sz="1200">
                <a:solidFill>
                  <a:srgbClr val="40404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fr-FR" sz="1800" b="1" dirty="0" smtClean="0">
                <a:solidFill>
                  <a:srgbClr val="C3006A"/>
                </a:solidFill>
              </a:defRPr>
            </a:lvl1pPr>
          </a:lstStyle>
          <a:p>
            <a:pPr marL="0" lvl="0" indent="0">
              <a:buNone/>
            </a:pPr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404040"/>
                </a:solidFill>
              </a:defRPr>
            </a:lvl1pPr>
            <a:lvl2pPr>
              <a:defRPr sz="1600">
                <a:solidFill>
                  <a:srgbClr val="404040"/>
                </a:solidFill>
              </a:defRPr>
            </a:lvl2pPr>
            <a:lvl3pPr>
              <a:defRPr sz="1400">
                <a:solidFill>
                  <a:srgbClr val="404040"/>
                </a:solidFill>
              </a:defRPr>
            </a:lvl3pPr>
            <a:lvl4pPr>
              <a:defRPr sz="1200">
                <a:solidFill>
                  <a:srgbClr val="404040"/>
                </a:solidFill>
              </a:defRPr>
            </a:lvl4pPr>
            <a:lvl5pPr>
              <a:defRPr sz="1200">
                <a:solidFill>
                  <a:srgbClr val="40404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5960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85361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197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C3006A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9916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849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59637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fond.png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542"/>
          <a:stretch/>
        </p:blipFill>
        <p:spPr>
          <a:xfrm>
            <a:off x="6420551" y="1956949"/>
            <a:ext cx="2723450" cy="433027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" y="6163206"/>
            <a:ext cx="9144000" cy="694794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															   </a:t>
            </a:r>
            <a:r>
              <a:rPr lang="fr-FR" sz="1400" b="0" kern="1200" dirty="0">
                <a:solidFill>
                  <a:srgbClr val="242268"/>
                </a:solidFill>
                <a:latin typeface="+mn-lt"/>
                <a:ea typeface="+mn-ea"/>
                <a:cs typeface="+mn-cs"/>
              </a:rPr>
              <a:t>Page</a:t>
            </a: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numéro de diapositive 5"/>
          <p:cNvSpPr txBox="1">
            <a:spLocks/>
          </p:cNvSpPr>
          <p:nvPr userDrawn="1"/>
        </p:nvSpPr>
        <p:spPr>
          <a:xfrm>
            <a:off x="7167154" y="6379797"/>
            <a:ext cx="1519646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ED9803C-A56F-7347-B238-3C62CD8D9BEA}" type="slidenum">
              <a:rPr lang="fr-FR" sz="1400" b="0" smtClean="0">
                <a:solidFill>
                  <a:srgbClr val="242268"/>
                </a:solidFill>
              </a:rPr>
              <a:pPr algn="r"/>
              <a:t>‹N°›</a:t>
            </a:fld>
            <a:endParaRPr lang="fr-FR" sz="1400" b="0" dirty="0">
              <a:solidFill>
                <a:srgbClr val="242268"/>
              </a:solidFill>
            </a:endParaRPr>
          </a:p>
        </p:txBody>
      </p:sp>
      <p:pic>
        <p:nvPicPr>
          <p:cNvPr id="11" name="Image 10" descr="logo.png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63" b="35652"/>
          <a:stretch/>
        </p:blipFill>
        <p:spPr>
          <a:xfrm>
            <a:off x="56764" y="6199146"/>
            <a:ext cx="1937001" cy="629219"/>
          </a:xfrm>
          <a:prstGeom prst="rect">
            <a:avLst/>
          </a:prstGeom>
        </p:spPr>
      </p:pic>
      <p:cxnSp>
        <p:nvCxnSpPr>
          <p:cNvPr id="12" name="Connecteur droit 11"/>
          <p:cNvCxnSpPr/>
          <p:nvPr userDrawn="1"/>
        </p:nvCxnSpPr>
        <p:spPr>
          <a:xfrm>
            <a:off x="1940167" y="6485101"/>
            <a:ext cx="0" cy="289741"/>
          </a:xfrm>
          <a:prstGeom prst="line">
            <a:avLst/>
          </a:prstGeom>
          <a:ln w="12700" cmpd="sng">
            <a:solidFill>
              <a:srgbClr val="211F5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58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60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rgbClr val="242268"/>
          </a:solidFill>
          <a:latin typeface="Poppins"/>
          <a:ea typeface="+mj-ea"/>
          <a:cs typeface="Poppi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04040"/>
          </a:solidFill>
          <a:latin typeface="Poppins"/>
          <a:ea typeface="+mn-ea"/>
          <a:cs typeface="Poppi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04040"/>
          </a:solidFill>
          <a:latin typeface="Poppins"/>
          <a:ea typeface="+mn-ea"/>
          <a:cs typeface="Poppi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404040"/>
          </a:solidFill>
          <a:latin typeface="Poppins"/>
          <a:ea typeface="+mn-ea"/>
          <a:cs typeface="Poppi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404040"/>
          </a:solidFill>
          <a:latin typeface="Poppins"/>
          <a:ea typeface="+mn-ea"/>
          <a:cs typeface="Poppi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404040"/>
          </a:solidFill>
          <a:latin typeface="Poppins"/>
          <a:ea typeface="+mn-ea"/>
          <a:cs typeface="Poppi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1"/>
            <a:ext cx="9144000" cy="1304634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" name="Image 2" descr="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63" b="35652"/>
          <a:stretch/>
        </p:blipFill>
        <p:spPr>
          <a:xfrm>
            <a:off x="3126998" y="154811"/>
            <a:ext cx="2898767" cy="94164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84340" y="1178623"/>
            <a:ext cx="8493369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fr-FR" sz="1600" b="1" dirty="0">
              <a:solidFill>
                <a:srgbClr val="002060"/>
              </a:solidFill>
              <a:latin typeface="Poppins"/>
              <a:cs typeface="Poppins"/>
            </a:endParaRPr>
          </a:p>
          <a:p>
            <a:pPr algn="ctr">
              <a:lnSpc>
                <a:spcPct val="150000"/>
              </a:lnSpc>
            </a:pPr>
            <a:r>
              <a:rPr lang="fr-FR" sz="4400" b="1" dirty="0">
                <a:solidFill>
                  <a:srgbClr val="002060"/>
                </a:solidFill>
                <a:latin typeface="Poppins"/>
                <a:cs typeface="Poppins"/>
              </a:rPr>
              <a:t>PRESENTATION </a:t>
            </a:r>
          </a:p>
          <a:p>
            <a:pPr algn="ctr">
              <a:lnSpc>
                <a:spcPct val="150000"/>
              </a:lnSpc>
            </a:pPr>
            <a:r>
              <a:rPr lang="fr-FR" sz="4400" b="1" dirty="0">
                <a:solidFill>
                  <a:srgbClr val="FF0000"/>
                </a:solidFill>
                <a:latin typeface="Poppins"/>
                <a:cs typeface="Poppins"/>
              </a:rPr>
              <a:t>APPRENTISSAGE </a:t>
            </a:r>
          </a:p>
          <a:p>
            <a:pPr algn="ctr">
              <a:lnSpc>
                <a:spcPct val="150000"/>
              </a:lnSpc>
            </a:pPr>
            <a:r>
              <a:rPr lang="fr-FR" sz="4400" b="1" dirty="0">
                <a:solidFill>
                  <a:srgbClr val="FF0000"/>
                </a:solidFill>
                <a:latin typeface="Poppins"/>
                <a:cs typeface="Poppins"/>
              </a:rPr>
              <a:t>ADVF </a:t>
            </a:r>
            <a:r>
              <a:rPr lang="fr-FR" sz="4400" b="1" dirty="0">
                <a:solidFill>
                  <a:srgbClr val="002060"/>
                </a:solidFill>
                <a:latin typeface="Poppins"/>
                <a:cs typeface="Poppins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fr-FR" sz="500" b="1" dirty="0">
              <a:solidFill>
                <a:srgbClr val="002060"/>
              </a:solidFill>
              <a:latin typeface="Poppins"/>
              <a:cs typeface="Poppins"/>
            </a:endParaRPr>
          </a:p>
          <a:p>
            <a:pPr algn="ctr"/>
            <a:endParaRPr lang="fr-FR" sz="1200" b="1" dirty="0">
              <a:solidFill>
                <a:srgbClr val="242268"/>
              </a:solidFill>
              <a:latin typeface="Poppins"/>
              <a:cs typeface="Poppin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1304633"/>
            <a:ext cx="9144000" cy="319219"/>
          </a:xfrm>
          <a:prstGeom prst="rect">
            <a:avLst/>
          </a:prstGeom>
          <a:solidFill>
            <a:srgbClr val="2422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Poppins"/>
                <a:cs typeface="Poppins"/>
              </a:rPr>
              <a:t>AIDE AUX SÉNIORS • SITUATIONS DE HANDICAP • TÉLÉASSISTANCE • ENTRETIEN DU DOMICILE • GARDE D’ENFANTS • JARDINAGE-BRICOLAGE</a:t>
            </a:r>
          </a:p>
        </p:txBody>
      </p:sp>
      <p:grpSp>
        <p:nvGrpSpPr>
          <p:cNvPr id="12" name="Grouper 11"/>
          <p:cNvGrpSpPr/>
          <p:nvPr/>
        </p:nvGrpSpPr>
        <p:grpSpPr>
          <a:xfrm>
            <a:off x="3803394" y="5807081"/>
            <a:ext cx="3816465" cy="764963"/>
            <a:chOff x="4086844" y="5947186"/>
            <a:chExt cx="2806756" cy="624557"/>
          </a:xfrm>
        </p:grpSpPr>
        <p:pic>
          <p:nvPicPr>
            <p:cNvPr id="7" name="Image 6" descr="logo agrément entreprise solidiaire.ai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07" t="21467" r="28064" b="33605"/>
            <a:stretch/>
          </p:blipFill>
          <p:spPr>
            <a:xfrm>
              <a:off x="6395627" y="5947186"/>
              <a:ext cx="497973" cy="624557"/>
            </a:xfrm>
            <a:prstGeom prst="rect">
              <a:avLst/>
            </a:prstGeom>
          </p:spPr>
        </p:pic>
        <p:pic>
          <p:nvPicPr>
            <p:cNvPr id="9" name="Image 8" descr="Logo_Cap_handéo_SAP_RVB_72dpi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6844" y="5947186"/>
              <a:ext cx="624557" cy="624557"/>
            </a:xfrm>
            <a:prstGeom prst="rect">
              <a:avLst/>
            </a:prstGeom>
          </p:spPr>
        </p:pic>
      </p:grpSp>
      <p:pic>
        <p:nvPicPr>
          <p:cNvPr id="4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381" y="5612359"/>
            <a:ext cx="1154405" cy="115440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6980" y="5733224"/>
            <a:ext cx="2256414" cy="99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39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" y="220128"/>
            <a:ext cx="9143999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 u="sng" dirty="0">
                <a:solidFill>
                  <a:srgbClr val="CC3399"/>
                </a:solidFill>
                <a:latin typeface="Poppins"/>
                <a:cs typeface="Poppins"/>
              </a:rPr>
              <a:t>Sommaire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7387" y="1186961"/>
            <a:ext cx="8289226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Le titre professionnel ADVF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L’objectif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Critères d’éligibilité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b="1" dirty="0">
                <a:solidFill>
                  <a:srgbClr val="002060"/>
                </a:solidFill>
              </a:rPr>
              <a:t>Les avantages du contrat d’apprentissage ADVF </a:t>
            </a:r>
          </a:p>
        </p:txBody>
      </p:sp>
    </p:spTree>
    <p:extLst>
      <p:ext uri="{BB962C8B-B14F-4D97-AF65-F5344CB8AC3E}">
        <p14:creationId xmlns:p14="http://schemas.microsoft.com/office/powerpoint/2010/main" val="151641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" y="2201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algn="ctr">
              <a:buAutoNum type="arabicPeriod"/>
            </a:pPr>
            <a:r>
              <a:rPr lang="fr-FR" sz="2000" b="1" u="sng" dirty="0">
                <a:solidFill>
                  <a:srgbClr val="CC3399"/>
                </a:solidFill>
                <a:latin typeface="Poppins"/>
                <a:cs typeface="Poppins"/>
              </a:rPr>
              <a:t>Le titre professionnel ADVF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06669" y="993531"/>
            <a:ext cx="751742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Le titre professionnel </a:t>
            </a:r>
            <a:r>
              <a:rPr lang="fr-FR" u="sng" dirty="0">
                <a:solidFill>
                  <a:srgbClr val="002060"/>
                </a:solidFill>
              </a:rPr>
              <a:t>Assistante De Vie Aux Familles </a:t>
            </a:r>
            <a:r>
              <a:rPr lang="fr-FR" dirty="0">
                <a:solidFill>
                  <a:srgbClr val="002060"/>
                </a:solidFill>
              </a:rPr>
              <a:t>est un diplôme reconnu par l’Etat de niveau 3. 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La formation ADVF se déroule sur 1 an, avec un temps dédié à la formation en centre avec des formateurs certifiés au sein des CFA, en présentiel ou en distanciel et un temps dédié à la formation en entreprise. 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u="sng" dirty="0">
                <a:solidFill>
                  <a:srgbClr val="002060"/>
                </a:solidFill>
              </a:rPr>
              <a:t>Il permet à l’apprenant, d’apprendre un métier ou encore de développer ses compétences</a:t>
            </a:r>
            <a:r>
              <a:rPr lang="fr-FR" dirty="0">
                <a:solidFill>
                  <a:srgbClr val="002060"/>
                </a:solidFill>
              </a:rPr>
              <a:t>. 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La formation se divise en trois modules : 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2060"/>
                </a:solidFill>
              </a:rPr>
              <a:t>Entretenir le logement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2060"/>
                </a:solidFill>
              </a:rPr>
              <a:t>Accompagner la personne dans les actes essentiels du quotidien </a:t>
            </a:r>
          </a:p>
          <a:p>
            <a:pPr marL="800100" lvl="1" indent="-342900">
              <a:buFont typeface="+mj-lt"/>
              <a:buAutoNum type="arabicPeriod"/>
            </a:pPr>
            <a:r>
              <a:rPr lang="fr-FR" dirty="0">
                <a:solidFill>
                  <a:srgbClr val="002060"/>
                </a:solidFill>
              </a:rPr>
              <a:t>Relayer les parents dans la prise en charge de leurs enfants à leur domicile 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680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" y="2201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000" b="1" u="sng" dirty="0">
                <a:solidFill>
                  <a:srgbClr val="CC3399"/>
                </a:solidFill>
                <a:latin typeface="Poppins"/>
                <a:cs typeface="Poppins"/>
              </a:rPr>
              <a:t>2.   L’objectif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6559" y="1377296"/>
            <a:ext cx="79880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Conscient des difficultés à recruter des intervenants en agence, mais aussi à avoir du personnel qualifié, nous avons décidé de nous orienter vers une nouvelle stratégie de recrutement. 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dirty="0">
                <a:solidFill>
                  <a:srgbClr val="002060"/>
                </a:solidFill>
              </a:rPr>
              <a:t>En effet, le recrutement d’apprentis AVDF (interne et externe), pourrait nous permettre d’augmenter les effectifs afin de répondre au besoin de nos bénéficiaires, mais aussi pouvoir signer de nouveaux contrats, et ainsi participer à la croissance de l’entreprise. </a:t>
            </a: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b="1" u="sng" dirty="0">
                <a:solidFill>
                  <a:srgbClr val="CC3399"/>
                </a:solidFill>
              </a:rPr>
              <a:t>C’est pour cela que nous avons décidé, de fixer la rémunération des apprentis </a:t>
            </a:r>
          </a:p>
          <a:p>
            <a:r>
              <a:rPr lang="fr-FR" b="1" u="sng" dirty="0">
                <a:solidFill>
                  <a:srgbClr val="CC3399"/>
                </a:solidFill>
              </a:rPr>
              <a:t>( </a:t>
            </a:r>
            <a:r>
              <a:rPr lang="fr-FR" b="1" i="1" u="sng" dirty="0">
                <a:solidFill>
                  <a:srgbClr val="CC3399"/>
                </a:solidFill>
              </a:rPr>
              <a:t>limite d’âge : 29 ans</a:t>
            </a:r>
            <a:r>
              <a:rPr lang="fr-FR" b="1" u="sng" dirty="0">
                <a:solidFill>
                  <a:srgbClr val="CC3399"/>
                </a:solidFill>
              </a:rPr>
              <a:t>) ADVF à 100% du SMIC le temps de la formation. </a:t>
            </a:r>
          </a:p>
        </p:txBody>
      </p:sp>
    </p:spTree>
    <p:extLst>
      <p:ext uri="{BB962C8B-B14F-4D97-AF65-F5344CB8AC3E}">
        <p14:creationId xmlns:p14="http://schemas.microsoft.com/office/powerpoint/2010/main" val="388832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" y="2201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000" b="1" u="sng" dirty="0">
                <a:solidFill>
                  <a:srgbClr val="CC3399"/>
                </a:solidFill>
                <a:latin typeface="Poppins"/>
                <a:cs typeface="Poppins"/>
              </a:rPr>
              <a:t>3.   Critères d’éligibilité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772165" y="1150052"/>
            <a:ext cx="6786113" cy="3174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2060"/>
                </a:solidFill>
              </a:rPr>
              <a:t>Le candidat / salarié qui pourra prétendre à l’apprentissage devra obligatoirement répondre aux critères suivants : </a:t>
            </a:r>
          </a:p>
          <a:p>
            <a:endParaRPr lang="fr-FR" sz="2400" dirty="0">
              <a:solidFill>
                <a:srgbClr val="002060"/>
              </a:solidFill>
            </a:endParaRP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fr-FR" sz="2400" dirty="0">
                <a:solidFill>
                  <a:srgbClr val="CC3399"/>
                </a:solidFill>
              </a:rPr>
              <a:t>Etre volontaire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fr-FR" sz="2400" dirty="0">
                <a:solidFill>
                  <a:srgbClr val="CC3399"/>
                </a:solidFill>
              </a:rPr>
              <a:t>Être majeur </a:t>
            </a:r>
          </a:p>
          <a:p>
            <a:pPr marL="742950" lvl="1" indent="-285750">
              <a:lnSpc>
                <a:spcPct val="150000"/>
              </a:lnSpc>
              <a:buFontTx/>
              <a:buChar char="-"/>
            </a:pPr>
            <a:r>
              <a:rPr lang="fr-FR" sz="2400" dirty="0">
                <a:solidFill>
                  <a:srgbClr val="CC3399"/>
                </a:solidFill>
              </a:rPr>
              <a:t>Avoir moins de 29 ans </a:t>
            </a:r>
          </a:p>
        </p:txBody>
      </p:sp>
    </p:spTree>
    <p:extLst>
      <p:ext uri="{BB962C8B-B14F-4D97-AF65-F5344CB8AC3E}">
        <p14:creationId xmlns:p14="http://schemas.microsoft.com/office/powerpoint/2010/main" val="661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" y="220128"/>
            <a:ext cx="914399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000" b="1" u="sng" dirty="0">
                <a:solidFill>
                  <a:srgbClr val="CC3399"/>
                </a:solidFill>
                <a:latin typeface="Poppins"/>
                <a:cs typeface="Poppins"/>
              </a:rPr>
              <a:t>4. Les avantages du contrat d’apprentissage ADVF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2272" y="805132"/>
            <a:ext cx="8729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b="1" u="sng" dirty="0">
                <a:solidFill>
                  <a:srgbClr val="002060"/>
                </a:solidFill>
              </a:rPr>
              <a:t>Les avantages pour le salarié</a:t>
            </a:r>
          </a:p>
          <a:p>
            <a:pPr marL="342900" indent="-342900">
              <a:buFont typeface="+mj-lt"/>
              <a:buAutoNum type="arabicPeriod"/>
            </a:pPr>
            <a:endParaRPr lang="fr-FR" b="1" u="sng" dirty="0">
              <a:solidFill>
                <a:srgbClr val="002060"/>
              </a:solidFill>
            </a:endParaRPr>
          </a:p>
          <a:p>
            <a:r>
              <a:rPr lang="fr-FR" b="1" u="sng" dirty="0">
                <a:solidFill>
                  <a:srgbClr val="002060"/>
                </a:solidFill>
              </a:rPr>
              <a:t> </a:t>
            </a:r>
          </a:p>
          <a:p>
            <a:endParaRPr lang="fr-FR" b="1" u="sng" dirty="0">
              <a:solidFill>
                <a:srgbClr val="00206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32272" y="1335607"/>
            <a:ext cx="2122100" cy="777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Apprendre un métier / monter en compétences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464277" y="1350529"/>
            <a:ext cx="1561383" cy="777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Obtenir un titre professionnel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571682" y="1350529"/>
            <a:ext cx="1549133" cy="777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Modulation = Sécurité financière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666838" y="1350529"/>
            <a:ext cx="1700785" cy="777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  <a:p>
            <a:pPr algn="ctr"/>
            <a:r>
              <a:rPr lang="fr-FR" sz="1400" dirty="0"/>
              <a:t>Rémunération mensuelle NET =</a:t>
            </a:r>
          </a:p>
          <a:p>
            <a:pPr algn="ctr"/>
            <a:r>
              <a:rPr lang="fr-FR" sz="1400" dirty="0"/>
              <a:t>1746,72</a:t>
            </a:r>
          </a:p>
          <a:p>
            <a:pPr algn="ctr"/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99049" y="2426898"/>
            <a:ext cx="839637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>
                <a:solidFill>
                  <a:srgbClr val="002060"/>
                </a:solidFill>
                <a:sym typeface="Wingdings" panose="05000000000000000000" pitchFamily="2" charset="2"/>
              </a:rPr>
              <a:t>Pour rappel : </a:t>
            </a:r>
          </a:p>
          <a:p>
            <a:endParaRPr lang="fr-FR" sz="14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fr-FR" sz="1400" dirty="0">
                <a:solidFill>
                  <a:srgbClr val="002060"/>
                </a:solidFill>
              </a:rPr>
              <a:t>SMIC NET = 1 766,92€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060"/>
                </a:solidFill>
              </a:rPr>
              <a:t>SMIC NET ADVF = 1746,72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8280" y="3940522"/>
            <a:ext cx="35350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fr-FR" b="1" u="sng" dirty="0">
                <a:solidFill>
                  <a:srgbClr val="002060"/>
                </a:solidFill>
              </a:rPr>
              <a:t>Les avantages pour l’entreprise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813956" y="4662528"/>
            <a:ext cx="1661606" cy="777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Avoir des intervenants plus qualifiés 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178280" y="4662528"/>
            <a:ext cx="1980139" cy="777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Participer à la montée en compétences des intervenants 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489838" y="4662528"/>
            <a:ext cx="1846373" cy="777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Promouvoir et valoriser le SAP 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901131" y="4662528"/>
            <a:ext cx="2122100" cy="7779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Développer notre marque employeur (interne / externe) </a:t>
            </a:r>
          </a:p>
        </p:txBody>
      </p:sp>
    </p:spTree>
    <p:extLst>
      <p:ext uri="{BB962C8B-B14F-4D97-AF65-F5344CB8AC3E}">
        <p14:creationId xmlns:p14="http://schemas.microsoft.com/office/powerpoint/2010/main" val="25708191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9fd7d19-4dca-4b5b-8df9-06cd15112685">
      <UserInfo>
        <DisplayName>Justine Armengaud</DisplayName>
        <AccountId>53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D23B9071A8F447AD070D1855FB98BC" ma:contentTypeVersion="5" ma:contentTypeDescription="Crée un document." ma:contentTypeScope="" ma:versionID="c25386eb90886d7d2cf232b739bd3856">
  <xsd:schema xmlns:xsd="http://www.w3.org/2001/XMLSchema" xmlns:xs="http://www.w3.org/2001/XMLSchema" xmlns:p="http://schemas.microsoft.com/office/2006/metadata/properties" xmlns:ns2="e4c45497-3721-4dfd-9b36-319dd133ef3d" xmlns:ns3="d9fd7d19-4dca-4b5b-8df9-06cd15112685" targetNamespace="http://schemas.microsoft.com/office/2006/metadata/properties" ma:root="true" ma:fieldsID="3036a1694f39549eea3778b5d604620a" ns2:_="" ns3:_="">
    <xsd:import namespace="e4c45497-3721-4dfd-9b36-319dd133ef3d"/>
    <xsd:import namespace="d9fd7d19-4dca-4b5b-8df9-06cd151126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45497-3721-4dfd-9b36-319dd133ef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fd7d19-4dca-4b5b-8df9-06cd151126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0425E3-DCBF-4D8F-98C4-438D74722BE6}">
  <ds:schemaRefs>
    <ds:schemaRef ds:uri="http://schemas.microsoft.com/office/2006/metadata/properties"/>
    <ds:schemaRef ds:uri="http://schemas.microsoft.com/office/infopath/2007/PartnerControls"/>
    <ds:schemaRef ds:uri="d9fd7d19-4dca-4b5b-8df9-06cd15112685"/>
  </ds:schemaRefs>
</ds:datastoreItem>
</file>

<file path=customXml/itemProps2.xml><?xml version="1.0" encoding="utf-8"?>
<ds:datastoreItem xmlns:ds="http://schemas.openxmlformats.org/officeDocument/2006/customXml" ds:itemID="{427B9DA7-A3A7-4B81-B2FD-7F0B372F38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c45497-3721-4dfd-9b36-319dd133ef3d"/>
    <ds:schemaRef ds:uri="d9fd7d19-4dca-4b5b-8df9-06cd151126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CE5121-9B25-4902-8447-83F5445849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10130</TotalTime>
  <Words>373</Words>
  <Application>Microsoft Office PowerPoint</Application>
  <PresentationFormat>Affichage à l'écran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Poppins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HHHHHHH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Michael DUBOIS</dc:creator>
  <cp:lastModifiedBy>Emma Tur</cp:lastModifiedBy>
  <cp:revision>784</cp:revision>
  <cp:lastPrinted>2019-05-17T09:37:36Z</cp:lastPrinted>
  <dcterms:created xsi:type="dcterms:W3CDTF">2016-10-24T13:53:10Z</dcterms:created>
  <dcterms:modified xsi:type="dcterms:W3CDTF">2024-03-26T13:35:43Z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0x01010071D23B9071A8F447AD070D1855FB98BC</vt:lpwstr>
  </property>
</Properties>
</file>